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64" r:id="rId12"/>
    <p:sldId id="265" r:id="rId13"/>
    <p:sldId id="267" r:id="rId14"/>
    <p:sldId id="266" r:id="rId15"/>
    <p:sldId id="269" r:id="rId16"/>
    <p:sldId id="268" r:id="rId17"/>
    <p:sldId id="270" r:id="rId18"/>
    <p:sldId id="272" r:id="rId19"/>
    <p:sldId id="273" r:id="rId20"/>
    <p:sldId id="271" r:id="rId21"/>
    <p:sldId id="275" r:id="rId22"/>
    <p:sldId id="274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4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9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9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2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9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C747C-E7C4-4936-AE31-55CBF3114FE8}" type="datetimeFigureOut">
              <a:rPr lang="en-GB" smtClean="0"/>
              <a:t>16/05/2014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D94E-B0BE-4704-B147-8C4B85EF8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1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divisions/stat/research/Software/index.en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n.r-project.org/web/packages/rkt/rk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8561"/>
            <a:ext cx="7772400" cy="2124455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Vattenkemiska</a:t>
            </a:r>
            <a:r>
              <a:rPr lang="en-GB" dirty="0" smtClean="0"/>
              <a:t> data</a:t>
            </a:r>
            <a:br>
              <a:rPr lang="en-GB" dirty="0" smtClean="0"/>
            </a:br>
            <a:r>
              <a:rPr lang="en-GB" sz="2400" dirty="0" smtClean="0"/>
              <a:t>Workshop, 21-22 </a:t>
            </a:r>
            <a:r>
              <a:rPr lang="en-GB" sz="2400" dirty="0" err="1" smtClean="0"/>
              <a:t>maj</a:t>
            </a:r>
            <a:r>
              <a:rPr lang="en-GB" sz="2400" dirty="0" smtClean="0"/>
              <a:t> 2014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Claudia </a:t>
            </a:r>
            <a:r>
              <a:rPr lang="en-GB" dirty="0" smtClean="0"/>
              <a:t>von </a:t>
            </a:r>
            <a:r>
              <a:rPr lang="en-GB" dirty="0" err="1" smtClean="0"/>
              <a:t>Brömssen</a:t>
            </a:r>
            <a:r>
              <a:rPr lang="en-GB" dirty="0" smtClean="0"/>
              <a:t>, SLU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"/>
            <a:ext cx="9144000" cy="14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Inlägg</a:t>
            </a:r>
            <a:r>
              <a:rPr lang="en-GB" sz="2800" dirty="0" smtClean="0"/>
              <a:t>: Multiple testing</a:t>
            </a:r>
          </a:p>
          <a:p>
            <a:endParaRPr lang="en-GB" sz="2800" dirty="0"/>
          </a:p>
          <a:p>
            <a:r>
              <a:rPr lang="en-GB" sz="2800" dirty="0" err="1" smtClean="0"/>
              <a:t>Dvs</a:t>
            </a:r>
            <a:r>
              <a:rPr lang="en-GB" sz="2800" dirty="0" smtClean="0"/>
              <a:t>. </a:t>
            </a:r>
            <a:r>
              <a:rPr lang="en-GB" sz="2800" dirty="0" err="1" smtClean="0"/>
              <a:t>Sannolikheten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få</a:t>
            </a:r>
            <a:r>
              <a:rPr lang="en-GB" sz="2800" dirty="0" smtClean="0"/>
              <a:t> </a:t>
            </a:r>
            <a:r>
              <a:rPr lang="en-GB" sz="2800" dirty="0" err="1" smtClean="0"/>
              <a:t>minst</a:t>
            </a:r>
            <a:r>
              <a:rPr lang="en-GB" sz="2800" dirty="0" smtClean="0"/>
              <a:t> en </a:t>
            </a:r>
            <a:r>
              <a:rPr lang="en-GB" sz="2800" dirty="0" err="1" smtClean="0"/>
              <a:t>signifikant</a:t>
            </a:r>
            <a:r>
              <a:rPr lang="en-GB" sz="2800" dirty="0" smtClean="0"/>
              <a:t> test (fast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inte</a:t>
            </a:r>
            <a:r>
              <a:rPr lang="en-GB" sz="2800" dirty="0" smtClean="0"/>
              <a:t> </a:t>
            </a:r>
            <a:r>
              <a:rPr lang="en-GB" sz="2800" dirty="0" err="1" smtClean="0"/>
              <a:t>ska</a:t>
            </a:r>
            <a:r>
              <a:rPr lang="en-GB" sz="2800" dirty="0" smtClean="0"/>
              <a:t> </a:t>
            </a:r>
            <a:r>
              <a:rPr lang="en-GB" sz="2800" dirty="0" err="1" smtClean="0"/>
              <a:t>vara</a:t>
            </a:r>
            <a:r>
              <a:rPr lang="en-GB" sz="2800" dirty="0" smtClean="0"/>
              <a:t> </a:t>
            </a:r>
            <a:r>
              <a:rPr lang="en-GB" sz="2800" dirty="0" err="1" smtClean="0"/>
              <a:t>någon</a:t>
            </a:r>
            <a:r>
              <a:rPr lang="en-GB" sz="2800" dirty="0" smtClean="0"/>
              <a:t>) </a:t>
            </a:r>
            <a:r>
              <a:rPr lang="en-GB" sz="2800" dirty="0" err="1" smtClean="0"/>
              <a:t>är</a:t>
            </a:r>
            <a:r>
              <a:rPr lang="en-GB" sz="2800" dirty="0" smtClean="0"/>
              <a:t> 1-0.158=0.842.</a:t>
            </a:r>
          </a:p>
          <a:p>
            <a:endParaRPr lang="en-GB" sz="2800" dirty="0"/>
          </a:p>
          <a:p>
            <a:r>
              <a:rPr lang="en-GB" sz="2800" dirty="0" err="1" smtClean="0"/>
              <a:t>Enstaka</a:t>
            </a:r>
            <a:r>
              <a:rPr lang="en-GB" sz="2800" dirty="0" smtClean="0"/>
              <a:t> test for 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månader</a:t>
            </a:r>
            <a:r>
              <a:rPr lang="en-GB" sz="2800" dirty="0" smtClean="0"/>
              <a:t> </a:t>
            </a:r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lätt</a:t>
            </a:r>
            <a:r>
              <a:rPr lang="en-GB" sz="2800" dirty="0" smtClean="0"/>
              <a:t> </a:t>
            </a:r>
            <a:r>
              <a:rPr lang="en-GB" sz="2800" dirty="0" err="1" smtClean="0"/>
              <a:t>vara</a:t>
            </a:r>
            <a:r>
              <a:rPr lang="en-GB" sz="2800" dirty="0" smtClean="0"/>
              <a:t> </a:t>
            </a:r>
            <a:r>
              <a:rPr lang="en-GB" sz="2800" dirty="0" err="1" smtClean="0"/>
              <a:t>signifikanta</a:t>
            </a:r>
            <a:r>
              <a:rPr lang="en-GB" sz="2800" dirty="0" smtClean="0"/>
              <a:t>. </a:t>
            </a:r>
          </a:p>
          <a:p>
            <a:r>
              <a:rPr lang="en-GB" sz="2800" dirty="0" err="1" smtClean="0"/>
              <a:t>Titta</a:t>
            </a:r>
            <a:r>
              <a:rPr lang="en-GB" sz="2800" dirty="0" smtClean="0"/>
              <a:t> </a:t>
            </a:r>
            <a:r>
              <a:rPr lang="en-GB" sz="2800" dirty="0" err="1" smtClean="0"/>
              <a:t>på</a:t>
            </a:r>
            <a:r>
              <a:rPr lang="en-GB" sz="2800" dirty="0" smtClean="0"/>
              <a:t> de </a:t>
            </a:r>
            <a:r>
              <a:rPr lang="en-GB" sz="2800" dirty="0" err="1" smtClean="0"/>
              <a:t>enbart</a:t>
            </a:r>
            <a:r>
              <a:rPr lang="en-GB" sz="2800" dirty="0" smtClean="0"/>
              <a:t> om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sammanlagda</a:t>
            </a:r>
            <a:r>
              <a:rPr lang="en-GB" sz="2800" dirty="0" smtClean="0"/>
              <a:t> </a:t>
            </a:r>
            <a:r>
              <a:rPr lang="en-GB" sz="2800" dirty="0" err="1" smtClean="0"/>
              <a:t>testet</a:t>
            </a:r>
            <a:r>
              <a:rPr lang="en-GB" sz="2800" dirty="0" smtClean="0"/>
              <a:t>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signifikant</a:t>
            </a:r>
            <a:r>
              <a:rPr lang="en-GB" sz="2800" dirty="0" smtClean="0"/>
              <a:t>. </a:t>
            </a:r>
          </a:p>
          <a:p>
            <a:r>
              <a:rPr lang="en-GB" sz="2800" dirty="0" err="1" smtClean="0"/>
              <a:t>Titta</a:t>
            </a:r>
            <a:r>
              <a:rPr lang="en-GB" sz="2800" dirty="0" smtClean="0"/>
              <a:t> </a:t>
            </a:r>
            <a:r>
              <a:rPr lang="en-GB" sz="2800" dirty="0" err="1" smtClean="0"/>
              <a:t>efter</a:t>
            </a:r>
            <a:r>
              <a:rPr lang="en-GB" sz="2800" dirty="0" smtClean="0"/>
              <a:t> </a:t>
            </a:r>
            <a:r>
              <a:rPr lang="en-GB" sz="2800" dirty="0" err="1" smtClean="0"/>
              <a:t>strukturer</a:t>
            </a:r>
            <a:r>
              <a:rPr lang="en-GB" sz="2800" dirty="0" smtClean="0"/>
              <a:t> </a:t>
            </a:r>
            <a:r>
              <a:rPr lang="en-GB" sz="2800" dirty="0" err="1" smtClean="0"/>
              <a:t>snarare</a:t>
            </a:r>
            <a:r>
              <a:rPr lang="en-GB" sz="2800" dirty="0" smtClean="0"/>
              <a:t> </a:t>
            </a:r>
            <a:r>
              <a:rPr lang="en-GB" sz="2800" dirty="0" err="1" smtClean="0"/>
              <a:t>än</a:t>
            </a:r>
            <a:r>
              <a:rPr lang="en-GB" sz="2800" dirty="0" smtClean="0"/>
              <a:t> </a:t>
            </a:r>
            <a:r>
              <a:rPr lang="en-GB" sz="2800" dirty="0" err="1" smtClean="0"/>
              <a:t>enstaka</a:t>
            </a:r>
            <a:r>
              <a:rPr lang="en-GB" sz="2800" dirty="0" smtClean="0"/>
              <a:t> </a:t>
            </a:r>
            <a:r>
              <a:rPr lang="en-GB" sz="2800" dirty="0" err="1" smtClean="0"/>
              <a:t>signifikanta</a:t>
            </a:r>
            <a:r>
              <a:rPr lang="en-GB" sz="2800" dirty="0" smtClean="0"/>
              <a:t> </a:t>
            </a:r>
            <a:r>
              <a:rPr lang="en-GB" sz="2800" dirty="0" err="1" smtClean="0"/>
              <a:t>månader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Justering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signifikansnivån</a:t>
            </a:r>
            <a:r>
              <a:rPr lang="en-GB" sz="2800" dirty="0" smtClean="0"/>
              <a:t> </a:t>
            </a:r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göras</a:t>
            </a:r>
            <a:r>
              <a:rPr lang="en-GB" sz="2800" dirty="0" smtClean="0"/>
              <a:t> med </a:t>
            </a:r>
            <a:r>
              <a:rPr lang="en-GB" sz="2800" dirty="0" err="1" smtClean="0"/>
              <a:t>t.ex</a:t>
            </a:r>
            <a:r>
              <a:rPr lang="en-GB" sz="2800" dirty="0" smtClean="0"/>
              <a:t> </a:t>
            </a:r>
            <a:r>
              <a:rPr lang="en-GB" sz="2800" dirty="0" err="1" smtClean="0"/>
              <a:t>Bonferroni’s</a:t>
            </a:r>
            <a:r>
              <a:rPr lang="en-GB" sz="2800" dirty="0" smtClean="0"/>
              <a:t> </a:t>
            </a:r>
            <a:r>
              <a:rPr lang="en-GB" sz="2800" dirty="0" err="1" smtClean="0"/>
              <a:t>metod</a:t>
            </a:r>
            <a:r>
              <a:rPr lang="en-GB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8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R: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Läs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datasettet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vattendrag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här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utdrag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vattendrag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X_RAK  Y_RAK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År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Månad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Dag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Djup.m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Siktdjup.m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Temp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 2  14    0.5         NA  0.0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 4  17    0.5         NA  0.0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 6  18    0.5         NA  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en-GB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 9  17    0.5         NA  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en-GB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10  16    0.5         NA  5.0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</a:t>
            </a:r>
            <a:r>
              <a:rPr lang="en-GB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Öravattsbäcken</a:t>
            </a:r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702519 149516   0 2001    12  13    0.5         NA  0.5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Ladda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paketet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rkt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rkt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#Vi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väljer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göra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analysen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för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Ammerån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och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måste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då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göra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subset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datamaterialet</a:t>
            </a: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Vattendrag1&lt;-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(vattendrag, Namn=='Ammerån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Skyttmon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Anropa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programmet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rkt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tiden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anges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genom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variabeln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År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använder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jag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här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NO2+NO3, en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klassindelning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görs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olika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månader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rkt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(vattendrag1$År, vattendrag1$NO2.NO3.N.µg.l, vattendrag1$Månad, correct=TRUE, rep='m')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 model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Tau = -0.1049378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 = 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-1290</a:t>
            </a:r>
          </a:p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(Score) =  131705.3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2-sided p-value =  0.0003825731</a:t>
            </a:r>
          </a:p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Theil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-Sen's (MK) or seasonal/regional Kendall (SKT/RKT) slope= 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-0.2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Correction for inter-block covariance</a:t>
            </a:r>
          </a:p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(Score) =  268118.7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2-sided p-value = 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0.01279698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analyser med Mann-Kendall test </a:t>
            </a:r>
            <a:r>
              <a:rPr lang="en-GB" sz="2800" dirty="0" err="1" smtClean="0">
                <a:cs typeface="Courier New" panose="02070309020205020404" pitchFamily="49" charset="0"/>
              </a:rPr>
              <a:t>måste</a:t>
            </a:r>
            <a:r>
              <a:rPr lang="en-GB" sz="2800" dirty="0" smtClean="0">
                <a:cs typeface="Courier New" panose="02070309020205020404" pitchFamily="49" charset="0"/>
              </a:rPr>
              <a:t> data </a:t>
            </a:r>
            <a:r>
              <a:rPr lang="en-GB" sz="2800" dirty="0" err="1" smtClean="0">
                <a:cs typeface="Courier New" panose="02070309020205020404" pitchFamily="49" charset="0"/>
              </a:rPr>
              <a:t>inte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vara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mätta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samtidigt</a:t>
            </a:r>
            <a:r>
              <a:rPr lang="en-GB" sz="2800" dirty="0" smtClean="0">
                <a:cs typeface="Courier New" panose="02070309020205020404" pitchFamily="49" charset="0"/>
              </a:rPr>
              <a:t>, men </a:t>
            </a:r>
            <a:r>
              <a:rPr lang="en-GB" sz="2800" dirty="0" err="1" smtClean="0">
                <a:cs typeface="Courier New" panose="02070309020205020404" pitchFamily="49" charset="0"/>
              </a:rPr>
              <a:t>ska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tilldelas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samma</a:t>
            </a:r>
            <a:r>
              <a:rPr lang="en-GB" sz="2800" dirty="0" smtClean="0">
                <a:cs typeface="Courier New" panose="02070309020205020404" pitchFamily="49" charset="0"/>
              </a:rPr>
              <a:t> ‘</a:t>
            </a:r>
            <a:r>
              <a:rPr lang="en-GB" sz="2800" dirty="0" err="1" smtClean="0">
                <a:cs typeface="Courier New" panose="02070309020205020404" pitchFamily="49" charset="0"/>
              </a:rPr>
              <a:t>klass</a:t>
            </a:r>
            <a:r>
              <a:rPr lang="en-GB" sz="2800" dirty="0" smtClean="0">
                <a:cs typeface="Courier New" panose="02070309020205020404" pitchFamily="49" charset="0"/>
              </a:rPr>
              <a:t>’, </a:t>
            </a:r>
            <a:r>
              <a:rPr lang="en-GB" sz="2800" dirty="0" err="1" smtClean="0">
                <a:cs typeface="Courier New" panose="02070309020205020404" pitchFamily="49" charset="0"/>
              </a:rPr>
              <a:t>t.ex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  <a:r>
              <a:rPr lang="en-GB" sz="2800" dirty="0" err="1" smtClean="0">
                <a:cs typeface="Courier New" panose="02070309020205020404" pitchFamily="49" charset="0"/>
              </a:rPr>
              <a:t>Månad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  <a:r>
              <a:rPr lang="en-GB" sz="2800" dirty="0" err="1" smtClean="0">
                <a:cs typeface="Courier New" panose="02070309020205020404" pitchFamily="49" charset="0"/>
              </a:rPr>
              <a:t>Det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funkar</a:t>
            </a:r>
            <a:r>
              <a:rPr lang="en-GB" sz="2800" dirty="0" smtClean="0">
                <a:cs typeface="Courier New" panose="02070309020205020404" pitchFamily="49" charset="0"/>
              </a:rPr>
              <a:t> dock med </a:t>
            </a:r>
            <a:r>
              <a:rPr lang="en-GB" sz="2800" dirty="0" err="1" smtClean="0">
                <a:cs typeface="Courier New" panose="02070309020205020404" pitchFamily="49" charset="0"/>
              </a:rPr>
              <a:t>andra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indelningar</a:t>
            </a:r>
            <a:r>
              <a:rPr lang="en-GB" sz="2800" dirty="0" smtClean="0">
                <a:cs typeface="Courier New" panose="02070309020205020404" pitchFamily="49" charset="0"/>
              </a:rPr>
              <a:t>, </a:t>
            </a:r>
            <a:r>
              <a:rPr lang="en-GB" sz="2800" dirty="0" err="1" smtClean="0">
                <a:cs typeface="Courier New" panose="02070309020205020404" pitchFamily="49" charset="0"/>
              </a:rPr>
              <a:t>t.ex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</a:p>
          <a:p>
            <a:endParaRPr lang="en-GB" sz="2800" dirty="0">
              <a:cs typeface="Courier New" panose="02070309020205020404" pitchFamily="49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cs typeface="Courier New" panose="02070309020205020404" pitchFamily="49" charset="0"/>
              </a:rPr>
              <a:t>2 </a:t>
            </a:r>
            <a:r>
              <a:rPr lang="en-GB" sz="2800" dirty="0" err="1" smtClean="0">
                <a:cs typeface="Courier New" panose="02070309020205020404" pitchFamily="49" charset="0"/>
              </a:rPr>
              <a:t>veckor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utgör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klass</a:t>
            </a:r>
            <a:r>
              <a:rPr lang="en-GB" sz="2800" dirty="0" smtClean="0">
                <a:cs typeface="Courier New" panose="02070309020205020404" pitchFamily="49" charset="0"/>
              </a:rPr>
              <a:t> (26 </a:t>
            </a:r>
            <a:r>
              <a:rPr lang="en-GB" sz="2800" dirty="0" err="1" smtClean="0">
                <a:cs typeface="Courier New" panose="02070309020205020404" pitchFamily="49" charset="0"/>
              </a:rPr>
              <a:t>klasser</a:t>
            </a:r>
            <a:r>
              <a:rPr lang="en-GB" sz="2800" dirty="0" smtClean="0">
                <a:cs typeface="Courier New" panose="02070309020205020404" pitchFamily="49" charset="0"/>
              </a:rPr>
              <a:t> per </a:t>
            </a:r>
            <a:r>
              <a:rPr lang="en-GB" sz="2800" dirty="0" err="1" smtClean="0">
                <a:cs typeface="Courier New" panose="02070309020205020404" pitchFamily="49" charset="0"/>
              </a:rPr>
              <a:t>år</a:t>
            </a:r>
            <a:r>
              <a:rPr lang="en-GB" sz="2800" dirty="0" smtClean="0">
                <a:cs typeface="Courier New" panose="02070309020205020404" pitchFamily="49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GB" sz="2800" dirty="0" smtClean="0">
              <a:cs typeface="Courier New" panose="02070309020205020404" pitchFamily="49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cs typeface="Courier New" panose="02070309020205020404" pitchFamily="49" charset="0"/>
              </a:rPr>
              <a:t>2 </a:t>
            </a:r>
            <a:r>
              <a:rPr lang="en-GB" sz="2800" dirty="0" err="1" smtClean="0">
                <a:cs typeface="Courier New" panose="02070309020205020404" pitchFamily="49" charset="0"/>
              </a:rPr>
              <a:t>månader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utgör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klass</a:t>
            </a:r>
            <a:r>
              <a:rPr lang="en-GB" sz="2800" dirty="0" smtClean="0">
                <a:cs typeface="Courier New" panose="02070309020205020404" pitchFamily="49" charset="0"/>
              </a:rPr>
              <a:t> (6 </a:t>
            </a:r>
            <a:r>
              <a:rPr lang="en-GB" sz="2800" dirty="0" err="1" smtClean="0">
                <a:cs typeface="Courier New" panose="02070309020205020404" pitchFamily="49" charset="0"/>
              </a:rPr>
              <a:t>klasser</a:t>
            </a:r>
            <a:r>
              <a:rPr lang="en-GB" sz="2800" dirty="0" smtClean="0">
                <a:cs typeface="Courier New" panose="02070309020205020404" pitchFamily="49" charset="0"/>
              </a:rPr>
              <a:t> per </a:t>
            </a:r>
            <a:r>
              <a:rPr lang="en-GB" sz="2800" dirty="0" err="1" smtClean="0">
                <a:cs typeface="Courier New" panose="02070309020205020404" pitchFamily="49" charset="0"/>
              </a:rPr>
              <a:t>år</a:t>
            </a:r>
            <a:r>
              <a:rPr lang="en-GB" sz="2800" dirty="0" smtClean="0">
                <a:cs typeface="Courier New" panose="02070309020205020404" pitchFamily="49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GB" sz="2800" dirty="0" smtClean="0">
              <a:cs typeface="Courier New" panose="02070309020205020404" pitchFamily="49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cs typeface="Courier New" panose="02070309020205020404" pitchFamily="49" charset="0"/>
              </a:rPr>
              <a:t>Data </a:t>
            </a:r>
            <a:r>
              <a:rPr lang="en-GB" sz="2800" dirty="0" err="1" smtClean="0">
                <a:cs typeface="Courier New" panose="02070309020205020404" pitchFamily="49" charset="0"/>
              </a:rPr>
              <a:t>klassas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genom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annan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variabel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än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tid</a:t>
            </a:r>
            <a:r>
              <a:rPr lang="en-GB" sz="2800" dirty="0" smtClean="0">
                <a:cs typeface="Courier New" panose="02070309020205020404" pitchFamily="49" charset="0"/>
              </a:rPr>
              <a:t>, </a:t>
            </a:r>
            <a:r>
              <a:rPr lang="en-GB" sz="2800" dirty="0" err="1" smtClean="0">
                <a:cs typeface="Courier New" panose="02070309020205020404" pitchFamily="49" charset="0"/>
              </a:rPr>
              <a:t>t.ex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  <a:r>
              <a:rPr lang="en-GB" sz="2800" dirty="0" err="1" smtClean="0">
                <a:cs typeface="Courier New" panose="02070309020205020404" pitchFamily="49" charset="0"/>
              </a:rPr>
              <a:t>Högflöde</a:t>
            </a:r>
            <a:r>
              <a:rPr lang="en-GB" sz="2800" dirty="0" smtClean="0">
                <a:cs typeface="Courier New" panose="02070309020205020404" pitchFamily="49" charset="0"/>
              </a:rPr>
              <a:t>/</a:t>
            </a:r>
            <a:r>
              <a:rPr lang="en-GB" sz="2800" dirty="0" err="1" smtClean="0">
                <a:cs typeface="Courier New" panose="02070309020205020404" pitchFamily="49" charset="0"/>
              </a:rPr>
              <a:t>lågflöde</a:t>
            </a:r>
            <a:r>
              <a:rPr lang="en-GB" sz="2800" dirty="0" smtClean="0">
                <a:cs typeface="Courier New" panose="02070309020205020404" pitchFamily="49" charset="0"/>
              </a:rPr>
              <a:t>, </a:t>
            </a:r>
            <a:r>
              <a:rPr lang="en-GB" sz="2800" dirty="0" err="1" smtClean="0">
                <a:cs typeface="Courier New" panose="02070309020205020404" pitchFamily="49" charset="0"/>
              </a:rPr>
              <a:t>temperaturklasser</a:t>
            </a:r>
            <a:r>
              <a:rPr lang="en-GB" sz="2800" dirty="0" smtClean="0">
                <a:cs typeface="Courier New" panose="02070309020205020404" pitchFamily="49" charset="0"/>
              </a:rPr>
              <a:t>, …</a:t>
            </a:r>
          </a:p>
          <a:p>
            <a:endParaRPr lang="en-GB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cs typeface="Courier New" panose="02070309020205020404" pitchFamily="49" charset="0"/>
              </a:rPr>
              <a:t>Ofta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är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det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inte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bara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ett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signfikanstest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som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är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intressant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utan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snarare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hur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utvecklingen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över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tiden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ut.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</a:p>
          <a:p>
            <a:endParaRPr lang="en-GB" sz="2800" dirty="0">
              <a:cs typeface="Courier New" panose="02070309020205020404" pitchFamily="49" charset="0"/>
            </a:endParaRPr>
          </a:p>
          <a:p>
            <a:r>
              <a:rPr lang="en-GB" sz="2800" dirty="0" err="1" smtClean="0">
                <a:cs typeface="Courier New" panose="02070309020205020404" pitchFamily="49" charset="0"/>
              </a:rPr>
              <a:t>Det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kan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göras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genom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att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förtydliga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tidsutvecklingen</a:t>
            </a:r>
            <a:r>
              <a:rPr lang="en-GB" sz="2800" dirty="0" smtClean="0">
                <a:cs typeface="Courier New" panose="02070309020205020404" pitchFamily="49" charset="0"/>
              </a:rPr>
              <a:t> med </a:t>
            </a:r>
            <a:r>
              <a:rPr lang="en-GB" sz="2800" dirty="0" err="1" smtClean="0">
                <a:cs typeface="Courier New" panose="02070309020205020404" pitchFamily="49" charset="0"/>
              </a:rPr>
              <a:t>utjämning</a:t>
            </a:r>
            <a:r>
              <a:rPr lang="en-GB" sz="2800" dirty="0" smtClean="0">
                <a:cs typeface="Courier New" panose="02070309020205020404" pitchFamily="49" charset="0"/>
              </a:rPr>
              <a:t>, </a:t>
            </a:r>
            <a:r>
              <a:rPr lang="en-GB" sz="2800" dirty="0" err="1" smtClean="0">
                <a:cs typeface="Courier New" panose="02070309020205020404" pitchFamily="49" charset="0"/>
              </a:rPr>
              <a:t>t.ex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  <a:r>
              <a:rPr lang="en-GB" sz="2800" dirty="0" err="1" smtClean="0">
                <a:cs typeface="Courier New" panose="02070309020205020404" pitchFamily="49" charset="0"/>
              </a:rPr>
              <a:t>genom</a:t>
            </a:r>
            <a:r>
              <a:rPr lang="en-GB" sz="2800" dirty="0" smtClean="0">
                <a:cs typeface="Courier New" panose="02070309020205020404" pitchFamily="49" charset="0"/>
              </a:rPr>
              <a:t> splines. </a:t>
            </a:r>
            <a:endParaRPr lang="en-GB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cs typeface="Courier New" panose="02070309020205020404" pitchFamily="49" charset="0"/>
              </a:rPr>
              <a:t>Icke-parametrisk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utjämning</a:t>
            </a:r>
            <a:r>
              <a:rPr lang="en-GB" sz="2800" dirty="0" smtClean="0">
                <a:cs typeface="Courier New" panose="02070309020205020404" pitchFamily="49" charset="0"/>
              </a:rPr>
              <a:t> = </a:t>
            </a:r>
            <a:r>
              <a:rPr lang="en-GB" sz="2800" dirty="0" err="1" smtClean="0">
                <a:cs typeface="Courier New" panose="02070309020205020404" pitchFamily="49" charset="0"/>
              </a:rPr>
              <a:t>att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anpassa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jämn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kurva</a:t>
            </a:r>
            <a:r>
              <a:rPr lang="en-GB" sz="2800" dirty="0" smtClean="0">
                <a:cs typeface="Courier New" panose="02070309020205020404" pitchFamily="49" charset="0"/>
              </a:rPr>
              <a:t> till </a:t>
            </a:r>
            <a:r>
              <a:rPr lang="en-GB" sz="2800" dirty="0" err="1" smtClean="0">
                <a:cs typeface="Courier New" panose="02070309020205020404" pitchFamily="49" charset="0"/>
              </a:rPr>
              <a:t>datamaterialet</a:t>
            </a:r>
            <a:r>
              <a:rPr lang="en-GB" sz="2800" dirty="0" smtClean="0">
                <a:cs typeface="Courier New" panose="02070309020205020404" pitchFamily="49" charset="0"/>
              </a:rPr>
              <a:t>.</a:t>
            </a:r>
          </a:p>
          <a:p>
            <a:endParaRPr lang="en-GB" sz="2800" dirty="0"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Plotta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Ammarån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plot(vattendrag1a$date,vattendrag1a$NO2.NO3.N.µg.l, col='red')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Lägg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till en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utjämnad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kurva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smooth.spline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(vattendrag1a$date, vattendrag1a$NO2.NO3.N.µg.l), col='red')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lägg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till data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från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Indalsälven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points(vattendrag2a$date,vattendrag2a$NO2.NO3.N.µg.l, col='blue')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och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kurva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för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indalsälven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smooth.spline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(vattendrag2a$date, vattendrag2a$NO2.NO3.N.µg.l), col='blue')</a:t>
            </a:r>
          </a:p>
          <a:p>
            <a:endParaRPr lang="en-GB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1" y="908720"/>
            <a:ext cx="8768483" cy="48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Jämförelse</a:t>
            </a:r>
            <a:r>
              <a:rPr lang="en-GB" dirty="0" smtClean="0"/>
              <a:t> </a:t>
            </a:r>
            <a:r>
              <a:rPr lang="en-GB" dirty="0" err="1" smtClean="0"/>
              <a:t>Ammerån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röd</a:t>
            </a:r>
            <a:r>
              <a:rPr lang="en-GB" dirty="0" smtClean="0"/>
              <a:t>)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Indalsälven</a:t>
            </a:r>
            <a:r>
              <a:rPr lang="en-GB" dirty="0" smtClean="0"/>
              <a:t>(</a:t>
            </a:r>
            <a:r>
              <a:rPr lang="en-GB" dirty="0" err="1" smtClean="0"/>
              <a:t>blå</a:t>
            </a:r>
            <a:r>
              <a:rPr lang="en-GB" dirty="0" smtClean="0"/>
              <a:t>): </a:t>
            </a:r>
            <a:r>
              <a:rPr lang="en-GB" dirty="0" err="1" smtClean="0"/>
              <a:t>Variabel</a:t>
            </a:r>
            <a:r>
              <a:rPr lang="en-GB" dirty="0" smtClean="0"/>
              <a:t> NO2+NO3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cs typeface="Courier New" panose="02070309020205020404" pitchFamily="49" charset="0"/>
              </a:rPr>
              <a:t>Anmärkning</a:t>
            </a:r>
            <a:r>
              <a:rPr lang="en-GB" sz="2800" dirty="0" smtClean="0">
                <a:cs typeface="Courier New" panose="02070309020205020404" pitchFamily="49" charset="0"/>
              </a:rPr>
              <a:t>: </a:t>
            </a:r>
            <a:r>
              <a:rPr lang="en-GB" sz="2800" dirty="0" err="1" smtClean="0">
                <a:cs typeface="Courier New" panose="02070309020205020404" pitchFamily="49" charset="0"/>
              </a:rPr>
              <a:t>När</a:t>
            </a:r>
            <a:r>
              <a:rPr lang="en-GB" sz="2800" dirty="0" smtClean="0">
                <a:cs typeface="Courier New" panose="02070309020205020404" pitchFamily="49" charset="0"/>
              </a:rPr>
              <a:t> man </a:t>
            </a:r>
            <a:r>
              <a:rPr lang="en-GB" sz="2800" dirty="0" err="1" smtClean="0">
                <a:cs typeface="Courier New" panose="02070309020205020404" pitchFamily="49" charset="0"/>
              </a:rPr>
              <a:t>använder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smooth.spline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så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får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inte</a:t>
            </a:r>
            <a:r>
              <a:rPr lang="en-GB" sz="2800" dirty="0" smtClean="0">
                <a:cs typeface="Courier New" panose="02070309020205020404" pitchFamily="49" charset="0"/>
              </a:rPr>
              <a:t> data </a:t>
            </a:r>
            <a:r>
              <a:rPr lang="en-GB" sz="2800" dirty="0" err="1" smtClean="0">
                <a:cs typeface="Courier New" panose="02070309020205020404" pitchFamily="49" charset="0"/>
              </a:rPr>
              <a:t>innehålla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saknade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värden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</a:p>
          <a:p>
            <a:endParaRPr lang="en-GB" sz="2800" dirty="0" smtClean="0">
              <a:cs typeface="Courier New" panose="02070309020205020404" pitchFamily="49" charset="0"/>
            </a:endParaRPr>
          </a:p>
          <a:p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att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kunna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plotta</a:t>
            </a:r>
            <a:r>
              <a:rPr lang="en-GB" sz="2800" dirty="0" smtClean="0">
                <a:cs typeface="Courier New" panose="02070309020205020404" pitchFamily="49" charset="0"/>
              </a:rPr>
              <a:t> data </a:t>
            </a:r>
            <a:r>
              <a:rPr lang="en-GB" sz="2800" dirty="0" err="1" smtClean="0">
                <a:cs typeface="Courier New" panose="02070309020205020404" pitchFamily="49" charset="0"/>
              </a:rPr>
              <a:t>skapade</a:t>
            </a:r>
            <a:r>
              <a:rPr lang="en-GB" sz="2800" dirty="0" smtClean="0">
                <a:cs typeface="Courier New" panose="02070309020205020404" pitchFamily="49" charset="0"/>
              </a:rPr>
              <a:t> jag </a:t>
            </a:r>
            <a:r>
              <a:rPr lang="en-GB" sz="2800" dirty="0" err="1" smtClean="0">
                <a:cs typeface="Courier New" panose="02070309020205020404" pitchFamily="49" charset="0"/>
              </a:rPr>
              <a:t>först</a:t>
            </a:r>
            <a:r>
              <a:rPr lang="en-GB" sz="2800" dirty="0" smtClean="0">
                <a:cs typeface="Courier New" panose="02070309020205020404" pitchFamily="49" charset="0"/>
              </a:rPr>
              <a:t> dataset </a:t>
            </a:r>
            <a:r>
              <a:rPr lang="en-GB" sz="2800" dirty="0" err="1" smtClean="0">
                <a:cs typeface="Courier New" panose="02070309020205020404" pitchFamily="49" charset="0"/>
              </a:rPr>
              <a:t>som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var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kompletta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den </a:t>
            </a:r>
            <a:r>
              <a:rPr lang="en-GB" sz="2800" dirty="0" err="1" smtClean="0">
                <a:cs typeface="Courier New" panose="02070309020205020404" pitchFamily="49" charset="0"/>
              </a:rPr>
              <a:t>tidserien</a:t>
            </a:r>
            <a:r>
              <a:rPr lang="en-GB" sz="2800" dirty="0" smtClean="0">
                <a:cs typeface="Courier New" panose="02070309020205020404" pitchFamily="49" charset="0"/>
              </a:rPr>
              <a:t> jag </a:t>
            </a:r>
            <a:r>
              <a:rPr lang="en-GB" sz="2800" dirty="0" err="1" smtClean="0">
                <a:cs typeface="Courier New" panose="02070309020205020404" pitchFamily="49" charset="0"/>
              </a:rPr>
              <a:t>var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intresserat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av</a:t>
            </a:r>
            <a:r>
              <a:rPr lang="en-GB" sz="2800" dirty="0" smtClean="0">
                <a:cs typeface="Courier New" panose="02070309020205020404" pitchFamily="49" charset="0"/>
              </a:rPr>
              <a:t> (NO2+NO3). </a:t>
            </a:r>
          </a:p>
          <a:p>
            <a:endParaRPr lang="en-GB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548680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cs typeface="Courier New" panose="02070309020205020404" pitchFamily="49" charset="0"/>
              </a:rPr>
              <a:t>Excel-</a:t>
            </a:r>
            <a:r>
              <a:rPr lang="en-GB" sz="2800" dirty="0" err="1" smtClean="0">
                <a:cs typeface="Courier New" panose="02070309020205020404" pitchFamily="49" charset="0"/>
              </a:rPr>
              <a:t>macrot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b="1" dirty="0" err="1" smtClean="0">
                <a:cs typeface="Courier New" panose="02070309020205020404" pitchFamily="49" charset="0"/>
              </a:rPr>
              <a:t>Multitrend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kan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också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användas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att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visualisera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förändringar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över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tiden</a:t>
            </a:r>
            <a:r>
              <a:rPr lang="en-GB" sz="2800" dirty="0" smtClean="0">
                <a:cs typeface="Courier New" panose="02070309020205020404" pitchFamily="49" charset="0"/>
              </a:rPr>
              <a:t>, dock </a:t>
            </a:r>
            <a:r>
              <a:rPr lang="en-GB" sz="2800" dirty="0" err="1" smtClean="0">
                <a:cs typeface="Courier New" panose="02070309020205020404" pitchFamily="49" charset="0"/>
              </a:rPr>
              <a:t>framförallt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bara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enskilda</a:t>
            </a:r>
            <a:r>
              <a:rPr lang="en-GB" sz="2800" dirty="0" smtClean="0">
                <a:cs typeface="Courier New" panose="02070309020205020404" pitchFamily="49" charset="0"/>
              </a:rPr>
              <a:t> (</a:t>
            </a:r>
            <a:r>
              <a:rPr lang="en-GB" sz="2800" dirty="0" err="1" smtClean="0">
                <a:cs typeface="Courier New" panose="02070309020205020404" pitchFamily="49" charset="0"/>
              </a:rPr>
              <a:t>säsonala</a:t>
            </a:r>
            <a:r>
              <a:rPr lang="en-GB" sz="2800" dirty="0" smtClean="0">
                <a:cs typeface="Courier New" panose="02070309020205020404" pitchFamily="49" charset="0"/>
              </a:rPr>
              <a:t>) </a:t>
            </a:r>
            <a:r>
              <a:rPr lang="en-GB" sz="2800" dirty="0" err="1" smtClean="0">
                <a:cs typeface="Courier New" panose="02070309020205020404" pitchFamily="49" charset="0"/>
              </a:rPr>
              <a:t>serier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</a:p>
          <a:p>
            <a:endParaRPr lang="en-GB" sz="2800" dirty="0">
              <a:cs typeface="Courier New" panose="02070309020205020404" pitchFamily="49" charset="0"/>
            </a:endParaRPr>
          </a:p>
          <a:p>
            <a:r>
              <a:rPr lang="en-GB" sz="2800" dirty="0" err="1" smtClean="0">
                <a:cs typeface="Courier New" panose="02070309020205020404" pitchFamily="49" charset="0"/>
              </a:rPr>
              <a:t>Trenden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skattas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då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som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yta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och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inte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som</a:t>
            </a:r>
            <a:r>
              <a:rPr lang="en-GB" sz="2800" dirty="0" smtClean="0">
                <a:cs typeface="Courier New" panose="02070309020205020404" pitchFamily="49" charset="0"/>
              </a:rPr>
              <a:t> en </a:t>
            </a:r>
            <a:r>
              <a:rPr lang="en-GB" sz="2800" dirty="0" err="1" smtClean="0">
                <a:cs typeface="Courier New" panose="02070309020205020404" pitchFamily="49" charset="0"/>
              </a:rPr>
              <a:t>kurva</a:t>
            </a:r>
            <a:r>
              <a:rPr lang="en-GB" sz="2800" dirty="0" smtClean="0">
                <a:cs typeface="Courier New" panose="02070309020205020404" pitchFamily="49" charset="0"/>
              </a:rPr>
              <a:t>. </a:t>
            </a:r>
          </a:p>
          <a:p>
            <a:endParaRPr lang="en-GB" sz="2800" dirty="0" smtClean="0">
              <a:cs typeface="Courier New" panose="02070309020205020404" pitchFamily="49" charset="0"/>
            </a:endParaRPr>
          </a:p>
          <a:p>
            <a:endParaRPr lang="en-GB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1824"/>
          <a:stretch/>
        </p:blipFill>
        <p:spPr bwMode="auto">
          <a:xfrm>
            <a:off x="467544" y="3092896"/>
            <a:ext cx="7005318" cy="34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1218" r="31352"/>
          <a:stretch/>
        </p:blipFill>
        <p:spPr bwMode="auto">
          <a:xfrm>
            <a:off x="5220072" y="107996"/>
            <a:ext cx="3684234" cy="347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Två</a:t>
            </a:r>
            <a:r>
              <a:rPr lang="en-GB" dirty="0" smtClean="0"/>
              <a:t> </a:t>
            </a:r>
            <a:r>
              <a:rPr lang="en-GB" dirty="0" err="1" smtClean="0"/>
              <a:t>perspektiv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trendytan</a:t>
            </a:r>
            <a:r>
              <a:rPr lang="en-GB" dirty="0" smtClean="0"/>
              <a:t> (</a:t>
            </a:r>
            <a:r>
              <a:rPr lang="en-GB" dirty="0" err="1" smtClean="0"/>
              <a:t>månad</a:t>
            </a:r>
            <a:r>
              <a:rPr lang="en-GB" dirty="0" smtClean="0"/>
              <a:t>*</a:t>
            </a:r>
            <a:r>
              <a:rPr lang="en-GB" dirty="0" err="1" smtClean="0"/>
              <a:t>år</a:t>
            </a:r>
            <a:r>
              <a:rPr lang="en-GB" dirty="0" smtClean="0"/>
              <a:t>) </a:t>
            </a:r>
            <a:r>
              <a:rPr lang="en-GB" dirty="0" err="1" smtClean="0"/>
              <a:t>för</a:t>
            </a:r>
            <a:r>
              <a:rPr lang="en-GB" dirty="0" smtClean="0"/>
              <a:t> NO2+NO3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Ammerån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Dagens</a:t>
            </a:r>
            <a:r>
              <a:rPr lang="en-GB" sz="2800" dirty="0" smtClean="0"/>
              <a:t> program:</a:t>
            </a:r>
          </a:p>
          <a:p>
            <a:endParaRPr lang="en-GB" sz="2800" dirty="0"/>
          </a:p>
          <a:p>
            <a:r>
              <a:rPr lang="en-GB" sz="2800" dirty="0" smtClean="0"/>
              <a:t>13-15: </a:t>
            </a:r>
            <a:r>
              <a:rPr lang="en-GB" sz="2800" dirty="0" err="1" smtClean="0"/>
              <a:t>Genomgång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analys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programvara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några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frågeställningar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15-15:30 </a:t>
            </a:r>
            <a:r>
              <a:rPr lang="en-GB" sz="2800" dirty="0" err="1" smtClean="0"/>
              <a:t>Fika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15:30 – 17:00 </a:t>
            </a:r>
            <a:r>
              <a:rPr lang="en-GB" sz="2800" dirty="0" err="1" smtClean="0"/>
              <a:t>Diskussion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analys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egna</a:t>
            </a:r>
            <a:r>
              <a:rPr lang="en-GB" sz="2800" dirty="0" smtClean="0"/>
              <a:t> </a:t>
            </a:r>
            <a:r>
              <a:rPr lang="en-GB" sz="2800" dirty="0" err="1" smtClean="0"/>
              <a:t>datamaterial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91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13353" r="28547" b="10865"/>
          <a:stretch/>
        </p:blipFill>
        <p:spPr bwMode="auto">
          <a:xfrm>
            <a:off x="1835696" y="1700808"/>
            <a:ext cx="5726097" cy="46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 </a:t>
            </a:r>
            <a:r>
              <a:rPr lang="en-GB" dirty="0" err="1" smtClean="0"/>
              <a:t>liknande</a:t>
            </a:r>
            <a:r>
              <a:rPr lang="en-GB" dirty="0" smtClean="0"/>
              <a:t> plot </a:t>
            </a:r>
            <a:r>
              <a:rPr lang="en-GB" dirty="0" err="1" smtClean="0"/>
              <a:t>från</a:t>
            </a:r>
            <a:r>
              <a:rPr lang="en-GB" dirty="0" smtClean="0"/>
              <a:t> R: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 </a:t>
            </a:r>
            <a:r>
              <a:rPr lang="en-GB" dirty="0" err="1" smtClean="0"/>
              <a:t>långtidsutveckling</a:t>
            </a:r>
            <a:r>
              <a:rPr lang="en-GB" dirty="0" smtClean="0"/>
              <a:t> </a:t>
            </a:r>
            <a:r>
              <a:rPr lang="en-GB" dirty="0" err="1" smtClean="0"/>
              <a:t>inritad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1"/>
          <a:stretch/>
        </p:blipFill>
        <p:spPr bwMode="auto">
          <a:xfrm>
            <a:off x="253041" y="773996"/>
            <a:ext cx="8207391" cy="551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87849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cs typeface="Courier New" panose="02070309020205020404" pitchFamily="49" charset="0"/>
              </a:rPr>
              <a:t>Medelvärden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olika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säsonger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eller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för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hela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serien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kan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enkelt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beräknas</a:t>
            </a:r>
            <a:r>
              <a:rPr lang="en-GB" sz="2800" dirty="0" smtClean="0">
                <a:cs typeface="Courier New" panose="02070309020205020404" pitchFamily="49" charset="0"/>
              </a:rPr>
              <a:t> </a:t>
            </a:r>
            <a:r>
              <a:rPr lang="en-GB" sz="2800" dirty="0" err="1" smtClean="0">
                <a:cs typeface="Courier New" panose="02070309020205020404" pitchFamily="49" charset="0"/>
              </a:rPr>
              <a:t>i</a:t>
            </a:r>
            <a:r>
              <a:rPr lang="en-GB" sz="2800" dirty="0" smtClean="0">
                <a:cs typeface="Courier New" panose="02070309020205020404" pitchFamily="49" charset="0"/>
              </a:rPr>
              <a:t> R: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mean(vattendrag2$NO2.NO3.N.µg.l)</a:t>
            </a: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78.79577</a:t>
            </a:r>
          </a:p>
          <a:p>
            <a:endParaRPr lang="en-GB" sz="2800" dirty="0" smtClean="0">
              <a:cs typeface="Courier New" panose="02070309020205020404" pitchFamily="49" charset="0"/>
            </a:endParaRPr>
          </a:p>
          <a:p>
            <a:r>
              <a:rPr lang="nn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tapply(vattendrag2$NO2.NO3.N.µg.l, vattendrag2$Månad, mean)</a:t>
            </a:r>
          </a:p>
          <a:p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1         2         3         4         5         6         7         8 </a:t>
            </a:r>
          </a:p>
          <a:p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95.36735  95.23404  98.25532  92.29787  93.69565  55.91667  48.70455  43.16667 </a:t>
            </a:r>
          </a:p>
          <a:p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9        10        11        12 </a:t>
            </a:r>
          </a:p>
          <a:p>
            <a:r>
              <a:rPr lang="nn-NO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55.21277  73.78000  91.26531 101.86957 </a:t>
            </a:r>
          </a:p>
          <a:p>
            <a:endParaRPr lang="en-GB" sz="1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228564" cy="370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Indalsälven</a:t>
            </a:r>
            <a:r>
              <a:rPr lang="en-GB" sz="2400" dirty="0" smtClean="0"/>
              <a:t> med </a:t>
            </a:r>
            <a:r>
              <a:rPr lang="en-GB" sz="2400" dirty="0" err="1" smtClean="0"/>
              <a:t>säsongsvariation</a:t>
            </a:r>
            <a:r>
              <a:rPr lang="en-GB" sz="2400" dirty="0" smtClean="0"/>
              <a:t> </a:t>
            </a:r>
            <a:r>
              <a:rPr lang="en-GB" sz="2400" dirty="0" err="1" smtClean="0"/>
              <a:t>borttagen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81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Skattning</a:t>
            </a:r>
            <a:r>
              <a:rPr lang="en-GB" sz="2400" dirty="0" smtClean="0"/>
              <a:t> </a:t>
            </a:r>
            <a:r>
              <a:rPr lang="en-GB" sz="2400" dirty="0" err="1" smtClean="0"/>
              <a:t>av</a:t>
            </a:r>
            <a:r>
              <a:rPr lang="en-GB" sz="2400" dirty="0" smtClean="0"/>
              <a:t> en </a:t>
            </a:r>
            <a:r>
              <a:rPr lang="en-GB" sz="2400" dirty="0" err="1" smtClean="0"/>
              <a:t>brytpunkt</a:t>
            </a:r>
            <a:r>
              <a:rPr lang="en-GB" sz="2400" dirty="0" smtClean="0"/>
              <a:t> (</a:t>
            </a:r>
            <a:r>
              <a:rPr lang="en-GB" sz="2400" dirty="0" err="1" smtClean="0"/>
              <a:t>maj</a:t>
            </a:r>
            <a:r>
              <a:rPr lang="en-GB" sz="2400" dirty="0" smtClean="0"/>
              <a:t> 1979)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61938"/>
            <a:ext cx="63436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strucchange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2400" dirty="0" smtClean="0"/>
          </a:p>
          <a:p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beräkna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brytpunkter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br.no2no3&lt;-breakpoints(vattendrag2$NO2NO3us~1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plotta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plot(vattendrag2$date, vattendrag2$NO2NO3us)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lines(vattendrag2$date,fitted(br.no2no3), col='red')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br.no2no3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Optimal 2-segment partition: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breakpoints.formula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vattendrag2$NO2NO3us ~ 1)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Breakpoints at observation number: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169 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Corresponding to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breakdates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0.2975352 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Frågeställning</a:t>
            </a:r>
            <a:r>
              <a:rPr lang="en-GB" sz="2800" dirty="0" smtClean="0"/>
              <a:t> 1: </a:t>
            </a:r>
            <a:r>
              <a:rPr lang="en-GB" sz="2800" dirty="0" err="1" smtClean="0"/>
              <a:t>Analys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vattenkemiska</a:t>
            </a:r>
            <a:r>
              <a:rPr lang="en-GB" sz="2800" dirty="0" smtClean="0"/>
              <a:t> data</a:t>
            </a:r>
          </a:p>
          <a:p>
            <a:endParaRPr lang="en-GB" sz="2800" dirty="0"/>
          </a:p>
          <a:p>
            <a:r>
              <a:rPr lang="en-GB" sz="2800" dirty="0" smtClean="0"/>
              <a:t>Finns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trender</a:t>
            </a:r>
            <a:r>
              <a:rPr lang="en-GB" sz="2800" dirty="0" smtClean="0"/>
              <a:t>?</a:t>
            </a:r>
          </a:p>
          <a:p>
            <a:r>
              <a:rPr lang="en-GB" sz="2800" dirty="0" err="1" smtClean="0"/>
              <a:t>Hur</a:t>
            </a:r>
            <a:r>
              <a:rPr lang="en-GB" sz="2800" dirty="0" smtClean="0"/>
              <a:t> </a:t>
            </a:r>
            <a:r>
              <a:rPr lang="en-GB" sz="2800" dirty="0" err="1" smtClean="0"/>
              <a:t>lika</a:t>
            </a:r>
            <a:r>
              <a:rPr lang="en-GB" sz="2800" dirty="0" smtClean="0"/>
              <a:t>/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vattendrag</a:t>
            </a:r>
            <a:r>
              <a:rPr lang="en-GB" sz="2800" dirty="0" smtClean="0"/>
              <a:t>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3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Att</a:t>
            </a:r>
            <a:r>
              <a:rPr lang="en-GB" sz="2800" dirty="0" smtClean="0"/>
              <a:t> ta </a:t>
            </a:r>
            <a:r>
              <a:rPr lang="en-GB" sz="2800" dirty="0" err="1" smtClean="0"/>
              <a:t>hänsyn</a:t>
            </a:r>
            <a:r>
              <a:rPr lang="en-GB" sz="2800" dirty="0" smtClean="0"/>
              <a:t> till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trendanalys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miljödata</a:t>
            </a:r>
            <a:r>
              <a:rPr lang="en-GB" sz="2800" dirty="0" smtClean="0"/>
              <a:t>: 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Säsongsvariation</a:t>
            </a:r>
            <a:endParaRPr lang="en-GB" sz="2800" dirty="0" smtClean="0"/>
          </a:p>
          <a:p>
            <a:pPr marL="457200" indent="-457200">
              <a:buFontTx/>
              <a:buChar char="-"/>
            </a:pPr>
            <a:endParaRPr lang="en-GB" sz="2800" dirty="0" smtClean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Autokorrelation</a:t>
            </a:r>
            <a:r>
              <a:rPr lang="en-GB" sz="2800" dirty="0" smtClean="0"/>
              <a:t> = </a:t>
            </a:r>
            <a:r>
              <a:rPr lang="en-GB" sz="2800" dirty="0" err="1" smtClean="0"/>
              <a:t>ej</a:t>
            </a:r>
            <a:r>
              <a:rPr lang="en-GB" sz="2800" dirty="0" smtClean="0"/>
              <a:t> </a:t>
            </a:r>
            <a:r>
              <a:rPr lang="en-GB" sz="2800" dirty="0" err="1" smtClean="0"/>
              <a:t>oberoende</a:t>
            </a:r>
            <a:r>
              <a:rPr lang="en-GB" sz="2800" dirty="0" smtClean="0"/>
              <a:t> data</a:t>
            </a:r>
          </a:p>
          <a:p>
            <a:pPr marL="457200" indent="-457200">
              <a:buFontTx/>
              <a:buChar char="-"/>
            </a:pPr>
            <a:endParaRPr lang="en-GB" sz="2800" dirty="0" smtClean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Värden</a:t>
            </a:r>
            <a:r>
              <a:rPr lang="en-GB" sz="2800" dirty="0" smtClean="0"/>
              <a:t> under </a:t>
            </a:r>
            <a:r>
              <a:rPr lang="en-GB" sz="2800" dirty="0" err="1" smtClean="0"/>
              <a:t>detektionsgräns</a:t>
            </a:r>
            <a:endParaRPr lang="en-GB" sz="2800" dirty="0" smtClean="0"/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göra</a:t>
            </a:r>
            <a:r>
              <a:rPr lang="en-GB" sz="2800" dirty="0" smtClean="0"/>
              <a:t> </a:t>
            </a:r>
            <a:r>
              <a:rPr lang="en-GB" sz="2800" dirty="0" err="1" smtClean="0"/>
              <a:t>analys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ett</a:t>
            </a:r>
            <a:r>
              <a:rPr lang="en-GB" sz="2800" dirty="0" smtClean="0"/>
              <a:t> </a:t>
            </a:r>
            <a:r>
              <a:rPr lang="en-GB" sz="2800" dirty="0" err="1" smtClean="0"/>
              <a:t>vattendrag</a:t>
            </a:r>
            <a:r>
              <a:rPr lang="en-GB" sz="2800" dirty="0" smtClean="0"/>
              <a:t> </a:t>
            </a:r>
            <a:r>
              <a:rPr lang="en-GB" sz="2800" dirty="0" err="1" smtClean="0"/>
              <a:t>eller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flera</a:t>
            </a:r>
            <a:r>
              <a:rPr lang="en-GB" sz="2800" dirty="0" smtClean="0"/>
              <a:t> </a:t>
            </a:r>
            <a:r>
              <a:rPr lang="en-GB" sz="2800" dirty="0" err="1" smtClean="0"/>
              <a:t>vattendrag</a:t>
            </a:r>
            <a:r>
              <a:rPr lang="en-GB" sz="2800" dirty="0" smtClean="0"/>
              <a:t> </a:t>
            </a:r>
            <a:r>
              <a:rPr lang="en-GB" sz="2800" dirty="0" err="1" smtClean="0"/>
              <a:t>samtidigt</a:t>
            </a:r>
            <a:r>
              <a:rPr lang="en-GB" sz="2800" dirty="0" smtClean="0"/>
              <a:t> = regional </a:t>
            </a:r>
            <a:r>
              <a:rPr lang="en-GB" sz="2800" dirty="0" err="1" smtClean="0"/>
              <a:t>trendanalys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82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Vilka</a:t>
            </a:r>
            <a:r>
              <a:rPr lang="en-GB" sz="2800" dirty="0" smtClean="0"/>
              <a:t> </a:t>
            </a:r>
            <a:r>
              <a:rPr lang="en-GB" sz="2800" dirty="0" err="1" smtClean="0"/>
              <a:t>statistiska</a:t>
            </a:r>
            <a:r>
              <a:rPr lang="en-GB" sz="2800" dirty="0" smtClean="0"/>
              <a:t> </a:t>
            </a:r>
            <a:r>
              <a:rPr lang="en-GB" sz="2800" dirty="0" err="1" smtClean="0"/>
              <a:t>metoder</a:t>
            </a:r>
            <a:r>
              <a:rPr lang="en-GB" sz="2800" dirty="0" smtClean="0"/>
              <a:t> </a:t>
            </a:r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användas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 smtClean="0"/>
              <a:t>Mann-Kendall test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se om </a:t>
            </a:r>
            <a:r>
              <a:rPr lang="en-GB" sz="2800" dirty="0" err="1" smtClean="0"/>
              <a:t>trender</a:t>
            </a:r>
            <a:r>
              <a:rPr lang="en-GB" sz="2800" dirty="0" smtClean="0"/>
              <a:t>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signifikanta</a:t>
            </a:r>
            <a:r>
              <a:rPr lang="en-GB" sz="2800" dirty="0" smtClean="0"/>
              <a:t> </a:t>
            </a:r>
            <a:r>
              <a:rPr lang="en-GB" sz="2800" dirty="0" err="1" smtClean="0"/>
              <a:t>eller</a:t>
            </a:r>
            <a:r>
              <a:rPr lang="en-GB" sz="2800" dirty="0" smtClean="0"/>
              <a:t> </a:t>
            </a:r>
            <a:r>
              <a:rPr lang="en-GB" sz="2800" dirty="0" err="1" smtClean="0"/>
              <a:t>ej</a:t>
            </a:r>
            <a:endParaRPr lang="en-GB" sz="2800" dirty="0" smtClean="0"/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typer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regression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57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41" y="188640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Mann-Kendall test: </a:t>
            </a:r>
          </a:p>
          <a:p>
            <a:endParaRPr lang="en-GB" sz="2800" dirty="0"/>
          </a:p>
          <a:p>
            <a:r>
              <a:rPr lang="en-GB" sz="2800" dirty="0" err="1" smtClean="0"/>
              <a:t>Bäst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göra</a:t>
            </a:r>
            <a:r>
              <a:rPr lang="en-GB" sz="2800" dirty="0" smtClean="0"/>
              <a:t> med Excel-</a:t>
            </a:r>
            <a:r>
              <a:rPr lang="en-GB" sz="2800" dirty="0" err="1" smtClean="0"/>
              <a:t>macrot</a:t>
            </a:r>
            <a:r>
              <a:rPr lang="en-GB" sz="2800" dirty="0" smtClean="0"/>
              <a:t> </a:t>
            </a:r>
            <a:r>
              <a:rPr lang="en-GB" sz="2800" b="1" dirty="0" err="1" smtClean="0"/>
              <a:t>Multitest</a:t>
            </a:r>
            <a:r>
              <a:rPr lang="en-GB" sz="2800" b="1" dirty="0" smtClean="0"/>
              <a:t> </a:t>
            </a:r>
            <a:endParaRPr lang="en-GB" sz="2800" dirty="0" smtClean="0"/>
          </a:p>
          <a:p>
            <a:r>
              <a:rPr lang="en-GB" sz="2000" dirty="0" smtClean="0">
                <a:hlinkClick r:id="rId3"/>
              </a:rPr>
              <a:t>http://www.ida.liu.se/divisions/stat/research/Software/index.en.shtml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800" dirty="0" err="1" smtClean="0"/>
              <a:t>Hanterar</a:t>
            </a:r>
            <a:r>
              <a:rPr lang="en-GB" sz="2800" dirty="0" smtClean="0"/>
              <a:t> </a:t>
            </a:r>
            <a:r>
              <a:rPr lang="en-GB" sz="2800" dirty="0" err="1" smtClean="0"/>
              <a:t>säsongsvariation</a:t>
            </a:r>
            <a:r>
              <a:rPr lang="en-GB" sz="2800" dirty="0" smtClean="0"/>
              <a:t>, </a:t>
            </a:r>
            <a:r>
              <a:rPr lang="en-GB" sz="2800" dirty="0" err="1" smtClean="0"/>
              <a:t>regionala</a:t>
            </a:r>
            <a:r>
              <a:rPr lang="en-GB" sz="2800" dirty="0" smtClean="0"/>
              <a:t> </a:t>
            </a:r>
            <a:r>
              <a:rPr lang="en-GB" sz="2800" dirty="0" err="1" smtClean="0"/>
              <a:t>trender</a:t>
            </a:r>
            <a:r>
              <a:rPr lang="en-GB" sz="2800" dirty="0" smtClean="0"/>
              <a:t>, </a:t>
            </a:r>
            <a:r>
              <a:rPr lang="en-GB" sz="2800" dirty="0" err="1" smtClean="0"/>
              <a:t>värden</a:t>
            </a:r>
            <a:r>
              <a:rPr lang="en-GB" sz="2800" dirty="0" smtClean="0"/>
              <a:t> under </a:t>
            </a:r>
            <a:r>
              <a:rPr lang="en-GB" sz="2800" dirty="0" err="1" smtClean="0"/>
              <a:t>detektionsgräns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autokorrelation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data. </a:t>
            </a:r>
          </a:p>
          <a:p>
            <a:endParaRPr lang="en-GB" sz="2800" dirty="0"/>
          </a:p>
          <a:p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också</a:t>
            </a:r>
            <a:r>
              <a:rPr lang="en-GB" sz="2800" dirty="0" smtClean="0"/>
              <a:t> </a:t>
            </a:r>
            <a:r>
              <a:rPr lang="en-GB" sz="2800" dirty="0" err="1" smtClean="0"/>
              <a:t>göras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programmet</a:t>
            </a:r>
            <a:r>
              <a:rPr lang="en-GB" sz="2800" dirty="0" smtClean="0"/>
              <a:t> </a:t>
            </a:r>
            <a:r>
              <a:rPr lang="en-GB" sz="2800" b="1" dirty="0" err="1" smtClean="0"/>
              <a:t>rkt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R.</a:t>
            </a:r>
          </a:p>
          <a:p>
            <a:r>
              <a:rPr lang="en-GB" dirty="0" smtClean="0">
                <a:hlinkClick r:id="rId4"/>
              </a:rPr>
              <a:t>http://cran.r-project.org/web/packages/rkt/rkt.pdf</a:t>
            </a:r>
            <a:endParaRPr lang="en-GB" dirty="0" smtClean="0"/>
          </a:p>
          <a:p>
            <a:endParaRPr lang="en-GB" dirty="0"/>
          </a:p>
          <a:p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bara</a:t>
            </a:r>
            <a:r>
              <a:rPr lang="en-GB" sz="2800" dirty="0" smtClean="0"/>
              <a:t> </a:t>
            </a:r>
            <a:r>
              <a:rPr lang="en-GB" sz="2800" dirty="0" err="1" smtClean="0"/>
              <a:t>hantera</a:t>
            </a:r>
            <a:r>
              <a:rPr lang="en-GB" sz="2800" dirty="0" smtClean="0"/>
              <a:t> </a:t>
            </a:r>
            <a:r>
              <a:rPr lang="en-GB" sz="2800" dirty="0" err="1" smtClean="0"/>
              <a:t>antingen</a:t>
            </a:r>
            <a:r>
              <a:rPr lang="en-GB" sz="2800" dirty="0" smtClean="0"/>
              <a:t> 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vattendrag</a:t>
            </a:r>
            <a:r>
              <a:rPr lang="en-GB" sz="2800" dirty="0" smtClean="0"/>
              <a:t> </a:t>
            </a:r>
            <a:r>
              <a:rPr lang="en-GB" sz="2800" dirty="0" err="1" smtClean="0"/>
              <a:t>eller</a:t>
            </a:r>
            <a:r>
              <a:rPr lang="en-GB" sz="2800" dirty="0" smtClean="0"/>
              <a:t> </a:t>
            </a:r>
            <a:r>
              <a:rPr lang="en-GB" sz="2800" dirty="0" err="1" smtClean="0"/>
              <a:t>olika</a:t>
            </a:r>
            <a:r>
              <a:rPr lang="en-GB" sz="2800" dirty="0" smtClean="0"/>
              <a:t> </a:t>
            </a:r>
            <a:r>
              <a:rPr lang="en-GB" sz="2800" dirty="0" err="1" smtClean="0"/>
              <a:t>säsonger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samma</a:t>
            </a:r>
            <a:r>
              <a:rPr lang="en-GB" sz="2800" dirty="0" smtClean="0"/>
              <a:t> </a:t>
            </a:r>
            <a:r>
              <a:rPr lang="en-GB" sz="2800" dirty="0" err="1" smtClean="0"/>
              <a:t>körning</a:t>
            </a:r>
            <a:r>
              <a:rPr lang="en-GB" sz="2800" dirty="0" smtClean="0"/>
              <a:t>. </a:t>
            </a:r>
            <a:r>
              <a:rPr lang="en-GB" sz="2800" dirty="0" err="1" smtClean="0"/>
              <a:t>Värden</a:t>
            </a:r>
            <a:r>
              <a:rPr lang="en-GB" sz="2800" dirty="0" smtClean="0"/>
              <a:t> under </a:t>
            </a:r>
            <a:r>
              <a:rPr lang="en-GB" sz="2800" dirty="0" err="1" smtClean="0"/>
              <a:t>detektionsgräns</a:t>
            </a:r>
            <a:r>
              <a:rPr lang="en-GB" sz="2800" dirty="0" smtClean="0"/>
              <a:t> </a:t>
            </a:r>
            <a:r>
              <a:rPr lang="en-GB" sz="2800" dirty="0" err="1" smtClean="0"/>
              <a:t>kan</a:t>
            </a:r>
            <a:r>
              <a:rPr lang="en-GB" sz="2800" dirty="0" smtClean="0"/>
              <a:t> </a:t>
            </a:r>
            <a:r>
              <a:rPr lang="en-GB" sz="2800" dirty="0" err="1" smtClean="0"/>
              <a:t>inte</a:t>
            </a:r>
            <a:r>
              <a:rPr lang="en-GB" sz="2800" dirty="0" smtClean="0"/>
              <a:t> </a:t>
            </a:r>
            <a:r>
              <a:rPr lang="en-GB" sz="2800" dirty="0" err="1" smtClean="0"/>
              <a:t>hanteras</a:t>
            </a:r>
            <a:r>
              <a:rPr lang="en-GB" sz="2800" dirty="0" smtClean="0"/>
              <a:t> </a:t>
            </a:r>
            <a:r>
              <a:rPr lang="en-GB" sz="2800" dirty="0" err="1" smtClean="0"/>
              <a:t>automatisk</a:t>
            </a:r>
            <a:r>
              <a:rPr lang="en-GB" sz="2800" dirty="0" smtClean="0"/>
              <a:t> (</a:t>
            </a:r>
            <a:r>
              <a:rPr lang="en-GB" sz="2800" dirty="0" err="1" smtClean="0"/>
              <a:t>måste</a:t>
            </a:r>
            <a:r>
              <a:rPr lang="en-GB" sz="2800" dirty="0" smtClean="0"/>
              <a:t> </a:t>
            </a:r>
            <a:r>
              <a:rPr lang="en-GB" sz="2800" dirty="0" err="1" smtClean="0"/>
              <a:t>sättas</a:t>
            </a:r>
            <a:r>
              <a:rPr lang="en-GB" sz="2800" dirty="0" smtClean="0"/>
              <a:t> till </a:t>
            </a:r>
            <a:r>
              <a:rPr lang="en-GB" sz="2800" dirty="0" err="1" smtClean="0"/>
              <a:t>ett</a:t>
            </a:r>
            <a:r>
              <a:rPr lang="en-GB" sz="2800" dirty="0" smtClean="0"/>
              <a:t> </a:t>
            </a:r>
            <a:r>
              <a:rPr lang="en-GB" sz="2800" dirty="0" err="1" smtClean="0"/>
              <a:t>värde</a:t>
            </a:r>
            <a:r>
              <a:rPr lang="en-GB" sz="2800" dirty="0" smtClean="0"/>
              <a:t>). </a:t>
            </a:r>
            <a:r>
              <a:rPr lang="en-GB" sz="2800" dirty="0" err="1" smtClean="0"/>
              <a:t>Utskriften</a:t>
            </a:r>
            <a:r>
              <a:rPr lang="en-GB" sz="2800" dirty="0" smtClean="0"/>
              <a:t>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mycket</a:t>
            </a:r>
            <a:r>
              <a:rPr lang="en-GB" sz="2800" dirty="0" smtClean="0"/>
              <a:t> </a:t>
            </a:r>
            <a:r>
              <a:rPr lang="en-GB" sz="2800" dirty="0" err="1" smtClean="0"/>
              <a:t>mindre</a:t>
            </a:r>
            <a:r>
              <a:rPr lang="en-GB" sz="2800" dirty="0" smtClean="0"/>
              <a:t> </a:t>
            </a:r>
            <a:r>
              <a:rPr lang="en-GB" sz="2800" dirty="0" err="1" smtClean="0"/>
              <a:t>detaljerat</a:t>
            </a:r>
            <a:r>
              <a:rPr lang="en-GB" sz="2800" dirty="0" smtClean="0"/>
              <a:t>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72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6"/>
          <a:stretch/>
        </p:blipFill>
        <p:spPr bwMode="auto">
          <a:xfrm>
            <a:off x="29594" y="148972"/>
            <a:ext cx="8897124" cy="637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77"/>
          <a:stretch/>
        </p:blipFill>
        <p:spPr bwMode="auto">
          <a:xfrm>
            <a:off x="0" y="116632"/>
            <a:ext cx="8220722" cy="60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61432"/>
            <a:ext cx="3635896" cy="575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Inlägg</a:t>
            </a:r>
            <a:r>
              <a:rPr lang="en-GB" sz="2800" dirty="0" smtClean="0"/>
              <a:t>: Multiple testing</a:t>
            </a:r>
          </a:p>
          <a:p>
            <a:endParaRPr lang="en-GB" sz="2800" dirty="0"/>
          </a:p>
          <a:p>
            <a:r>
              <a:rPr lang="en-GB" sz="2800" dirty="0" err="1" smtClean="0"/>
              <a:t>Vad</a:t>
            </a:r>
            <a:r>
              <a:rPr lang="en-GB" sz="2800" dirty="0" smtClean="0"/>
              <a:t> </a:t>
            </a:r>
            <a:r>
              <a:rPr lang="en-GB" sz="2800" dirty="0" err="1" smtClean="0"/>
              <a:t>finns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tänka</a:t>
            </a:r>
            <a:r>
              <a:rPr lang="en-GB" sz="2800" dirty="0" smtClean="0"/>
              <a:t> </a:t>
            </a:r>
            <a:r>
              <a:rPr lang="en-GB" sz="2800" dirty="0" err="1" smtClean="0"/>
              <a:t>på</a:t>
            </a:r>
            <a:r>
              <a:rPr lang="en-GB" sz="2800" dirty="0" smtClean="0"/>
              <a:t> om man </a:t>
            </a:r>
            <a:r>
              <a:rPr lang="en-GB" sz="2800" dirty="0" err="1" smtClean="0"/>
              <a:t>gör</a:t>
            </a:r>
            <a:r>
              <a:rPr lang="en-GB" sz="2800" dirty="0" smtClean="0"/>
              <a:t> </a:t>
            </a:r>
            <a:r>
              <a:rPr lang="en-GB" sz="2800" dirty="0" err="1" smtClean="0"/>
              <a:t>många</a:t>
            </a:r>
            <a:r>
              <a:rPr lang="en-GB" sz="2800" dirty="0" smtClean="0"/>
              <a:t> test </a:t>
            </a:r>
            <a:r>
              <a:rPr lang="en-GB" sz="2800" dirty="0" err="1" smtClean="0"/>
              <a:t>samtidigt</a:t>
            </a:r>
            <a:r>
              <a:rPr lang="en-GB" sz="2800" dirty="0" smtClean="0"/>
              <a:t> (</a:t>
            </a:r>
            <a:r>
              <a:rPr lang="en-GB" sz="2800" dirty="0" err="1" smtClean="0"/>
              <a:t>t.ex</a:t>
            </a:r>
            <a:r>
              <a:rPr lang="en-GB" sz="2800" dirty="0" smtClean="0"/>
              <a:t>. 3 stationer, 12 </a:t>
            </a:r>
            <a:r>
              <a:rPr lang="en-GB" sz="2800" dirty="0" err="1" smtClean="0"/>
              <a:t>månader</a:t>
            </a:r>
            <a:r>
              <a:rPr lang="en-GB" sz="2800" dirty="0" smtClean="0"/>
              <a:t> =36 tester)</a:t>
            </a:r>
          </a:p>
          <a:p>
            <a:endParaRPr lang="en-GB" sz="2800" dirty="0"/>
          </a:p>
          <a:p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varje</a:t>
            </a:r>
            <a:r>
              <a:rPr lang="en-GB" sz="2800" dirty="0" smtClean="0"/>
              <a:t> test </a:t>
            </a:r>
            <a:r>
              <a:rPr lang="en-GB" sz="2800" dirty="0" err="1" smtClean="0"/>
              <a:t>som</a:t>
            </a:r>
            <a:r>
              <a:rPr lang="en-GB" sz="2800" dirty="0" smtClean="0"/>
              <a:t> </a:t>
            </a:r>
            <a:r>
              <a:rPr lang="en-GB" sz="2800" dirty="0" err="1" smtClean="0"/>
              <a:t>genomförs</a:t>
            </a:r>
            <a:r>
              <a:rPr lang="en-GB" sz="2800" dirty="0" smtClean="0"/>
              <a:t> </a:t>
            </a:r>
            <a:r>
              <a:rPr lang="en-GB" sz="2800" dirty="0" err="1" smtClean="0"/>
              <a:t>är</a:t>
            </a:r>
            <a:r>
              <a:rPr lang="en-GB" sz="2800" dirty="0" smtClean="0"/>
              <a:t> </a:t>
            </a:r>
            <a:r>
              <a:rPr lang="en-GB" sz="2800" dirty="0" err="1" smtClean="0"/>
              <a:t>risken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göra</a:t>
            </a:r>
            <a:r>
              <a:rPr lang="en-GB" sz="2800" dirty="0" smtClean="0"/>
              <a:t> </a:t>
            </a:r>
            <a:r>
              <a:rPr lang="en-GB" sz="2800" dirty="0" err="1" smtClean="0"/>
              <a:t>felet</a:t>
            </a:r>
            <a:r>
              <a:rPr lang="en-GB" sz="2800" dirty="0" smtClean="0"/>
              <a:t>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första</a:t>
            </a:r>
            <a:r>
              <a:rPr lang="en-GB" sz="2800" dirty="0" smtClean="0"/>
              <a:t> </a:t>
            </a:r>
            <a:r>
              <a:rPr lang="en-GB" sz="2800" dirty="0" err="1" smtClean="0"/>
              <a:t>slaget</a:t>
            </a:r>
            <a:r>
              <a:rPr lang="en-GB" sz="2800" dirty="0" smtClean="0"/>
              <a:t> 5%. </a:t>
            </a:r>
          </a:p>
          <a:p>
            <a:endParaRPr lang="en-GB" sz="2800" dirty="0"/>
          </a:p>
          <a:p>
            <a:r>
              <a:rPr lang="en-GB" sz="2800" dirty="0" smtClean="0"/>
              <a:t>(1-0.95)^36=0.158  </a:t>
            </a:r>
            <a:r>
              <a:rPr lang="en-GB" sz="2800" dirty="0" err="1" smtClean="0"/>
              <a:t>sannolikheten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inget</a:t>
            </a:r>
            <a:r>
              <a:rPr lang="en-GB" sz="2800" dirty="0" smtClean="0"/>
              <a:t> test bland 36 </a:t>
            </a:r>
            <a:r>
              <a:rPr lang="en-GB" sz="2800" dirty="0" err="1" smtClean="0"/>
              <a:t>är</a:t>
            </a:r>
            <a:r>
              <a:rPr lang="en-GB" sz="2800" dirty="0" smtClean="0"/>
              <a:t> significant om </a:t>
            </a:r>
            <a:r>
              <a:rPr lang="en-GB" sz="2800" dirty="0" err="1" smtClean="0"/>
              <a:t>det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verkligheten</a:t>
            </a:r>
            <a:r>
              <a:rPr lang="en-GB" sz="2800" dirty="0" smtClean="0"/>
              <a:t> </a:t>
            </a:r>
            <a:r>
              <a:rPr lang="en-GB" sz="2800" dirty="0" err="1" smtClean="0"/>
              <a:t>inte</a:t>
            </a:r>
            <a:r>
              <a:rPr lang="en-GB" sz="2800" dirty="0" smtClean="0"/>
              <a:t> </a:t>
            </a:r>
            <a:r>
              <a:rPr lang="en-GB" sz="2800" dirty="0" err="1" smtClean="0"/>
              <a:t>finns</a:t>
            </a:r>
            <a:r>
              <a:rPr lang="en-GB" sz="2800" dirty="0" smtClean="0"/>
              <a:t> </a:t>
            </a:r>
            <a:r>
              <a:rPr lang="en-GB" sz="2800" dirty="0" err="1" smtClean="0"/>
              <a:t>några</a:t>
            </a:r>
            <a:r>
              <a:rPr lang="en-GB" sz="2800" dirty="0" smtClean="0"/>
              <a:t> </a:t>
            </a:r>
            <a:r>
              <a:rPr lang="en-GB" sz="2800" dirty="0" err="1" smtClean="0"/>
              <a:t>trender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97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885</Words>
  <Application>Microsoft Office PowerPoint</Application>
  <PresentationFormat>On-screen Show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Vattenkemiska data Workshop, 21-22 maj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Workshop, 21-22 maj 2014</dc:title>
  <dc:creator>Claudia von Brömssen</dc:creator>
  <cp:lastModifiedBy>Claudia von Brömssen</cp:lastModifiedBy>
  <cp:revision>18</cp:revision>
  <dcterms:created xsi:type="dcterms:W3CDTF">2014-05-16T06:39:53Z</dcterms:created>
  <dcterms:modified xsi:type="dcterms:W3CDTF">2014-05-16T19:31:44Z</dcterms:modified>
</cp:coreProperties>
</file>